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7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 type="screen4x3"/>
  <p:notesSz cx="9144000" cy="6858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or" initials="Aa" lastIdx="1" clrIdx="0">
    <p:extLst>
      <p:ext uri="{19B8F6BF-5375-455C-9EA6-DF929625EA0E}">
        <p15:presenceInfo xmlns:p15="http://schemas.microsoft.com/office/powerpoint/2012/main" userId="Au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48"/>
  </p:normalViewPr>
  <p:slideViewPr>
    <p:cSldViewPr>
      <p:cViewPr varScale="1">
        <p:scale>
          <a:sx n="107" d="100"/>
          <a:sy n="107" d="100"/>
        </p:scale>
        <p:origin x="190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56181" y="498158"/>
            <a:ext cx="463163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1736" y="498158"/>
            <a:ext cx="580052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7316" y="1633220"/>
            <a:ext cx="7589367" cy="3385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7855" y="6442064"/>
            <a:ext cx="231140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s://www.slicer.org/wiki/Documentation/Nightl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643" y="1899457"/>
            <a:ext cx="7905403" cy="1600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965" y="1943933"/>
            <a:ext cx="7772400" cy="1080424"/>
          </a:xfrm>
          <a:prstGeom prst="rect">
            <a:avLst/>
          </a:prstGeom>
          <a:solidFill>
            <a:srgbClr val="A2D6E4"/>
          </a:solidFill>
          <a:ln w="38099">
            <a:solidFill>
              <a:srgbClr val="FFFFFF"/>
            </a:solidFill>
          </a:ln>
        </p:spPr>
        <p:txBody>
          <a:bodyPr vert="horz" wrap="square" lIns="0" tIns="39941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3145"/>
              </a:spcBef>
            </a:pPr>
            <a:r>
              <a:rPr lang="es-MX" spc="-5" dirty="0" err="1">
                <a:solidFill>
                  <a:srgbClr val="FFFFFF"/>
                </a:solidFill>
              </a:rPr>
              <a:t>Bem-vindos</a:t>
            </a:r>
            <a:r>
              <a:rPr lang="es-MX" spc="-5" dirty="0">
                <a:solidFill>
                  <a:srgbClr val="FFFFFF"/>
                </a:solidFill>
              </a:rPr>
              <a:t> </a:t>
            </a:r>
            <a:r>
              <a:rPr lang="es-MX" spc="-5" dirty="0" err="1">
                <a:solidFill>
                  <a:srgbClr val="FFFFFF"/>
                </a:solidFill>
              </a:rPr>
              <a:t>ao</a:t>
            </a:r>
            <a:r>
              <a:rPr lang="es-MX" spc="-5" dirty="0">
                <a:solidFill>
                  <a:srgbClr val="FFFFFF"/>
                </a:solidFill>
              </a:rPr>
              <a:t> </a:t>
            </a:r>
            <a:r>
              <a:rPr lang="es-MX" i="1" spc="-5" dirty="0" err="1">
                <a:solidFill>
                  <a:srgbClr val="FFFFFF"/>
                </a:solidFill>
              </a:rPr>
              <a:t>Slicer</a:t>
            </a:r>
            <a:endParaRPr lang="es-MX" i="1" spc="-5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6265" y="3886200"/>
            <a:ext cx="4495800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400" spc="-5" dirty="0">
                <a:solidFill>
                  <a:srgbClr val="898989"/>
                </a:solidFill>
                <a:latin typeface="Calibri"/>
                <a:cs typeface="Calibri"/>
              </a:rPr>
              <a:t>	Dra. Sonia Pujol	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400" spc="-5" dirty="0">
                <a:solidFill>
                  <a:srgbClr val="898989"/>
                </a:solidFill>
                <a:latin typeface="Calibri"/>
                <a:cs typeface="Calibri"/>
              </a:rPr>
              <a:t>Professora Adjunta de Radiologia	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pt-BR" sz="2400" spc="-5" dirty="0">
              <a:solidFill>
                <a:srgbClr val="898989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400" spc="-5" dirty="0">
                <a:solidFill>
                  <a:srgbClr val="898989"/>
                </a:solidFill>
                <a:latin typeface="Calibri"/>
                <a:cs typeface="Calibri"/>
              </a:rPr>
              <a:t>Hospital de Mulheres de </a:t>
            </a:r>
            <a:r>
              <a:rPr lang="pt-BR" sz="2400" spc="-5" dirty="0" err="1">
                <a:solidFill>
                  <a:srgbClr val="898989"/>
                </a:solidFill>
                <a:latin typeface="Calibri"/>
                <a:cs typeface="Calibri"/>
              </a:rPr>
              <a:t>Brigham</a:t>
            </a:r>
            <a:endParaRPr lang="pt-BR" sz="2400" spc="-5" dirty="0">
              <a:solidFill>
                <a:srgbClr val="898989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2400" spc="-5" dirty="0">
                <a:solidFill>
                  <a:srgbClr val="898989"/>
                </a:solidFill>
                <a:latin typeface="Calibri"/>
                <a:cs typeface="Calibri"/>
              </a:rPr>
              <a:t>Faculdade de Medicina de Harvard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277" y="336147"/>
            <a:ext cx="8458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t-BR" sz="4000" dirty="0"/>
              <a:t>Treinamento e Documentação do </a:t>
            </a:r>
            <a:r>
              <a:rPr lang="pt-BR" sz="4000" i="1" dirty="0" err="1"/>
              <a:t>Slicer</a:t>
            </a:r>
            <a:r>
              <a:rPr lang="pt-BR" sz="4000" dirty="0"/>
              <a:t> 5.6.2</a:t>
            </a:r>
            <a:endParaRPr lang="es-ES" sz="400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AC6985D-3B90-1ABC-2B4E-BC5867FA2DC3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911FFA1-FE4A-7FEE-8335-6DCDE9306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7408" r="1666" b="5555"/>
          <a:stretch/>
        </p:blipFill>
        <p:spPr>
          <a:xfrm>
            <a:off x="212171" y="1786449"/>
            <a:ext cx="6629400" cy="3283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512C93-AA2C-8E88-9F84-27AB97C0E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2964" r="3023" b="5555"/>
          <a:stretch/>
        </p:blipFill>
        <p:spPr>
          <a:xfrm>
            <a:off x="2569124" y="2564366"/>
            <a:ext cx="6065389" cy="35798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173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F515E75-2A3C-46F1-8840-A4CAE87F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1577274"/>
            <a:ext cx="9144000" cy="467921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334809" y="1751759"/>
            <a:ext cx="4845050" cy="3384579"/>
          </a:xfrm>
          <a:custGeom>
            <a:avLst/>
            <a:gdLst/>
            <a:ahLst/>
            <a:cxnLst/>
            <a:rect l="l" t="t" r="r" b="b"/>
            <a:pathLst>
              <a:path w="4845050" h="3089275">
                <a:moveTo>
                  <a:pt x="4844699" y="0"/>
                </a:moveTo>
                <a:lnTo>
                  <a:pt x="0" y="0"/>
                </a:lnTo>
                <a:lnTo>
                  <a:pt x="0" y="3088711"/>
                </a:lnTo>
                <a:lnTo>
                  <a:pt x="4844699" y="3088711"/>
                </a:lnTo>
                <a:lnTo>
                  <a:pt x="4844699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3600" y="498158"/>
            <a:ext cx="5410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dirty="0"/>
              <a:t>Módulo de boas-</a:t>
            </a:r>
            <a:r>
              <a:rPr lang="es-MX" dirty="0" err="1"/>
              <a:t>vindas</a:t>
            </a:r>
            <a:endParaRPr lang="es-MX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457700" y="1952936"/>
            <a:ext cx="4845050" cy="2982227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400" dirty="0">
                <a:latin typeface="Calibri"/>
                <a:cs typeface="Calibri"/>
              </a:rPr>
              <a:t>● O painel do módulo de boas-vindas contém atalhos para carregar diferentes tipos de dados. Uma série de dados de exemplo também está disponível.</a:t>
            </a:r>
          </a:p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lang="pt-BR" sz="2400" dirty="0">
                <a:latin typeface="Calibri"/>
                <a:cs typeface="Calibri"/>
              </a:rPr>
              <a:t>● Clique em “Baixar dados de exemplo” para acessar o “Módulo de dados de exemplo”.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A123E0-E40D-420D-AF16-F6B99CAC9B81}"/>
              </a:ext>
            </a:extLst>
          </p:cNvPr>
          <p:cNvSpPr txBox="1"/>
          <p:nvPr/>
        </p:nvSpPr>
        <p:spPr>
          <a:xfrm>
            <a:off x="2971800" y="6359842"/>
            <a:ext cx="29718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D0AA593-DBB8-4136-A3A3-527E6119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" y="1052418"/>
            <a:ext cx="9144000" cy="47531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255445"/>
            <a:ext cx="426990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Dados de </a:t>
            </a:r>
            <a:r>
              <a:rPr lang="es-MX" spc="-5" dirty="0" err="1"/>
              <a:t>exemplo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363086" y="1295400"/>
            <a:ext cx="3943307" cy="2633413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7625" rIns="0" bIns="0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800" b="0" i="0" u="none" strike="noStrike" dirty="0">
                <a:solidFill>
                  <a:srgbClr val="000000"/>
                </a:solidFill>
                <a:effectLst/>
              </a:rPr>
              <a:t>O módulo “Dados de exemplo” contém </a:t>
            </a:r>
            <a:r>
              <a:rPr lang="pt-BR" sz="2800" b="0" i="1" u="none" strike="noStrike" dirty="0">
                <a:solidFill>
                  <a:srgbClr val="000000"/>
                </a:solidFill>
                <a:effectLst/>
              </a:rPr>
              <a:t>links</a:t>
            </a:r>
            <a:r>
              <a:rPr lang="pt-BR" sz="2800" b="0" i="0" u="none" strike="noStrike" dirty="0">
                <a:solidFill>
                  <a:srgbClr val="000000"/>
                </a:solidFill>
                <a:effectLst/>
              </a:rPr>
              <a:t> para diferentes conjuntos de dados de exemplo que podem ser baixados no </a:t>
            </a:r>
            <a:r>
              <a:rPr lang="pt-BR" sz="2800" b="0" i="1" u="none" strike="noStrike" dirty="0" err="1">
                <a:solidFill>
                  <a:srgbClr val="000000"/>
                </a:solidFill>
                <a:effectLst/>
              </a:rPr>
              <a:t>Slicer</a:t>
            </a:r>
            <a:r>
              <a:rPr lang="pt-BR" sz="28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sz="2800" dirty="0"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55908" y="1828800"/>
            <a:ext cx="1334770" cy="615315"/>
            <a:chOff x="2718262" y="2236123"/>
            <a:chExt cx="1334770" cy="6153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8262" y="2236123"/>
              <a:ext cx="1334192" cy="6151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46082" y="2291180"/>
              <a:ext cx="955040" cy="252095"/>
            </a:xfrm>
            <a:custGeom>
              <a:avLst/>
              <a:gdLst/>
              <a:ahLst/>
              <a:cxnLst/>
              <a:rect l="l" t="t" r="r" b="b"/>
              <a:pathLst>
                <a:path w="955039" h="252094">
                  <a:moveTo>
                    <a:pt x="954596" y="0"/>
                  </a:moveTo>
                  <a:lnTo>
                    <a:pt x="0" y="251945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1248" y="2374096"/>
              <a:ext cx="274955" cy="250825"/>
            </a:xfrm>
            <a:custGeom>
              <a:avLst/>
              <a:gdLst/>
              <a:ahLst/>
              <a:cxnLst/>
              <a:rect l="l" t="t" r="r" b="b"/>
              <a:pathLst>
                <a:path w="274954" h="250825">
                  <a:moveTo>
                    <a:pt x="195063" y="0"/>
                  </a:moveTo>
                  <a:lnTo>
                    <a:pt x="184312" y="2100"/>
                  </a:lnTo>
                  <a:lnTo>
                    <a:pt x="174865" y="8383"/>
                  </a:lnTo>
                  <a:lnTo>
                    <a:pt x="0" y="183500"/>
                  </a:lnTo>
                  <a:lnTo>
                    <a:pt x="238506" y="249517"/>
                  </a:lnTo>
                  <a:lnTo>
                    <a:pt x="249824" y="250320"/>
                  </a:lnTo>
                  <a:lnTo>
                    <a:pt x="260212" y="246841"/>
                  </a:lnTo>
                  <a:lnTo>
                    <a:pt x="268537" y="239720"/>
                  </a:lnTo>
                  <a:lnTo>
                    <a:pt x="273668" y="229599"/>
                  </a:lnTo>
                  <a:lnTo>
                    <a:pt x="274471" y="218281"/>
                  </a:lnTo>
                  <a:lnTo>
                    <a:pt x="270992" y="207893"/>
                  </a:lnTo>
                  <a:lnTo>
                    <a:pt x="263871" y="199568"/>
                  </a:lnTo>
                  <a:lnTo>
                    <a:pt x="253751" y="194437"/>
                  </a:lnTo>
                  <a:lnTo>
                    <a:pt x="109667" y="154556"/>
                  </a:lnTo>
                  <a:lnTo>
                    <a:pt x="215304" y="48765"/>
                  </a:lnTo>
                  <a:lnTo>
                    <a:pt x="221574" y="39308"/>
                  </a:lnTo>
                  <a:lnTo>
                    <a:pt x="223659" y="28554"/>
                  </a:lnTo>
                  <a:lnTo>
                    <a:pt x="221559" y="17803"/>
                  </a:lnTo>
                  <a:lnTo>
                    <a:pt x="215275" y="8354"/>
                  </a:lnTo>
                  <a:lnTo>
                    <a:pt x="205818" y="2084"/>
                  </a:lnTo>
                  <a:lnTo>
                    <a:pt x="195063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33255" y="6434772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426707-D54F-44AC-B9BD-209135737924}"/>
              </a:ext>
            </a:extLst>
          </p:cNvPr>
          <p:cNvSpPr txBox="1"/>
          <p:nvPr/>
        </p:nvSpPr>
        <p:spPr>
          <a:xfrm>
            <a:off x="2971800" y="6359842"/>
            <a:ext cx="29718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741" y="239828"/>
            <a:ext cx="42479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Dados de </a:t>
            </a:r>
            <a:r>
              <a:rPr lang="es-MX" spc="-5" dirty="0" err="1"/>
              <a:t>exemplo</a:t>
            </a:r>
            <a:endParaRPr lang="es-MX" spc="-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457" y="1231634"/>
            <a:ext cx="5079875" cy="50167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65296" y="1466751"/>
            <a:ext cx="2678704" cy="666849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ts val="2560"/>
              </a:lnSpc>
            </a:pPr>
            <a:r>
              <a:rPr lang="pt-BR" sz="1900" dirty="0">
                <a:latin typeface="Calibri"/>
                <a:cs typeface="Calibri"/>
              </a:rPr>
              <a:t>Ressonância magnética cerebral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7000" y="2381483"/>
            <a:ext cx="2652358" cy="895117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17780" rIns="0" bIns="0" rtlCol="0">
            <a:spAutoFit/>
          </a:bodyPr>
          <a:lstStyle/>
          <a:p>
            <a:pPr marL="165735">
              <a:spcBef>
                <a:spcPts val="140"/>
              </a:spcBef>
            </a:pPr>
            <a:r>
              <a:rPr lang="es-MX" sz="1900" dirty="0" err="1">
                <a:latin typeface="Calibri"/>
                <a:cs typeface="Calibri"/>
              </a:rPr>
              <a:t>Tomografia</a:t>
            </a:r>
            <a:r>
              <a:rPr lang="es-MX" sz="1900" dirty="0">
                <a:latin typeface="Calibri"/>
                <a:cs typeface="Calibri"/>
              </a:rPr>
              <a:t> computadorizada torácica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65296" y="3343126"/>
            <a:ext cx="2678704" cy="100027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0" rIns="0" bIns="0" rtlCol="0">
            <a:spAutoFit/>
          </a:bodyPr>
          <a:lstStyle/>
          <a:p>
            <a:pPr marL="128905">
              <a:lnSpc>
                <a:spcPts val="2560"/>
              </a:lnSpc>
            </a:pPr>
            <a:r>
              <a:rPr lang="es-MX" sz="1900" dirty="0" err="1">
                <a:latin typeface="Calibri"/>
                <a:cs typeface="Calibri"/>
              </a:rPr>
              <a:t>Tomografia</a:t>
            </a:r>
            <a:r>
              <a:rPr lang="es-MX" sz="1900" dirty="0">
                <a:latin typeface="Calibri"/>
                <a:cs typeface="Calibri"/>
              </a:rPr>
              <a:t> computadorizada cardíaca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69778" y="4419600"/>
            <a:ext cx="2674222" cy="869469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0960" rIns="0" bIns="0" rtlCol="0">
            <a:spAutoFit/>
          </a:bodyPr>
          <a:lstStyle/>
          <a:p>
            <a:pPr marL="137160" marR="124460">
              <a:lnSpc>
                <a:spcPts val="2100"/>
              </a:lnSpc>
            </a:pPr>
            <a:r>
              <a:rPr lang="pt-BR" sz="1900" dirty="0">
                <a:latin typeface="Calibri"/>
                <a:cs typeface="Calibri"/>
              </a:rPr>
              <a:t>Tensor de difusão</a:t>
            </a:r>
          </a:p>
          <a:p>
            <a:pPr marL="137160" marR="124460">
              <a:lnSpc>
                <a:spcPts val="2100"/>
              </a:lnSpc>
            </a:pPr>
            <a:r>
              <a:rPr lang="pt-BR" sz="1900" dirty="0">
                <a:latin typeface="Calibri"/>
                <a:cs typeface="Calibri"/>
              </a:rPr>
              <a:t>Conjunto de dados de imagem (</a:t>
            </a:r>
            <a:r>
              <a:rPr lang="pt-BR" sz="1900" i="1" dirty="0">
                <a:latin typeface="Calibri"/>
                <a:cs typeface="Calibri"/>
              </a:rPr>
              <a:t>DTI</a:t>
            </a:r>
            <a:r>
              <a:rPr lang="pt-BR" sz="1900" dirty="0">
                <a:latin typeface="Calibri"/>
                <a:cs typeface="Calibri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56332" y="5489860"/>
            <a:ext cx="2674221" cy="758540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8419" rIns="0" bIns="0" rtlCol="0">
            <a:spAutoFit/>
          </a:bodyPr>
          <a:lstStyle/>
          <a:p>
            <a:pPr marL="107950" marR="93980" indent="275590">
              <a:lnSpc>
                <a:spcPct val="78900"/>
              </a:lnSpc>
              <a:spcBef>
                <a:spcPts val="459"/>
              </a:spcBef>
            </a:pPr>
            <a:r>
              <a:rPr lang="pt-BR" sz="1900" dirty="0">
                <a:latin typeface="Calibri"/>
                <a:cs typeface="Calibri"/>
              </a:rPr>
              <a:t>Ressonância magnética cerebral (paciente com tumor)</a:t>
            </a:r>
            <a:endParaRPr lang="es-MX" sz="19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33255" y="6434772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C5670F6-E06A-02B5-CE83-A49ED3F066E1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E6066B6-BE2D-4142-9F57-730D1F37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421"/>
            <a:ext cx="9144000" cy="47411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390518"/>
            <a:ext cx="509941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Dados de </a:t>
            </a:r>
            <a:r>
              <a:rPr lang="es-MX" spc="-5" dirty="0" err="1"/>
              <a:t>exemplo</a:t>
            </a:r>
            <a:endParaRPr lang="es-MX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581400" y="1232536"/>
            <a:ext cx="4552950" cy="784830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20764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Clique em </a:t>
            </a:r>
            <a:r>
              <a:rPr lang="pt-BR" sz="2400" b="1" i="1" dirty="0" err="1">
                <a:latin typeface="Calibri"/>
                <a:cs typeface="Calibri"/>
              </a:rPr>
              <a:t>MRHead</a:t>
            </a:r>
            <a:r>
              <a:rPr lang="pt-BR" sz="2400" dirty="0">
                <a:latin typeface="Calibri"/>
                <a:cs typeface="Calibri"/>
              </a:rPr>
              <a:t> para baixar esse conjunto de dados no </a:t>
            </a:r>
            <a:r>
              <a:rPr lang="pt-BR" sz="2400" i="1" dirty="0" err="1">
                <a:latin typeface="Calibri"/>
                <a:cs typeface="Calibri"/>
              </a:rPr>
              <a:t>Slicer</a:t>
            </a:r>
            <a:r>
              <a:rPr lang="pt-BR" sz="2400" dirty="0">
                <a:latin typeface="Calibri"/>
                <a:cs typeface="Calibri"/>
              </a:rPr>
              <a:t>.</a:t>
            </a:r>
            <a:endParaRPr lang="es-ES"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1810" y="1536055"/>
            <a:ext cx="3139589" cy="1256990"/>
            <a:chOff x="939338" y="2240278"/>
            <a:chExt cx="3121660" cy="1712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338" y="2240278"/>
              <a:ext cx="3121428" cy="17124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61146" y="2291180"/>
              <a:ext cx="2740025" cy="1344930"/>
            </a:xfrm>
            <a:custGeom>
              <a:avLst/>
              <a:gdLst/>
              <a:ahLst/>
              <a:cxnLst/>
              <a:rect l="l" t="t" r="r" b="b"/>
              <a:pathLst>
                <a:path w="2740025" h="1344929">
                  <a:moveTo>
                    <a:pt x="2739532" y="0"/>
                  </a:moveTo>
                  <a:lnTo>
                    <a:pt x="0" y="1344423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0235" y="3442201"/>
              <a:ext cx="277495" cy="236220"/>
            </a:xfrm>
            <a:custGeom>
              <a:avLst/>
              <a:gdLst/>
              <a:ahLst/>
              <a:cxnLst/>
              <a:rect l="l" t="t" r="r" b="b"/>
              <a:pathLst>
                <a:path w="277494" h="236220">
                  <a:moveTo>
                    <a:pt x="166072" y="0"/>
                  </a:moveTo>
                  <a:lnTo>
                    <a:pt x="155118" y="73"/>
                  </a:lnTo>
                  <a:lnTo>
                    <a:pt x="144990" y="4249"/>
                  </a:lnTo>
                  <a:lnTo>
                    <a:pt x="136936" y="12311"/>
                  </a:lnTo>
                  <a:lnTo>
                    <a:pt x="0" y="218386"/>
                  </a:lnTo>
                  <a:lnTo>
                    <a:pt x="246835" y="236152"/>
                  </a:lnTo>
                  <a:lnTo>
                    <a:pt x="258090" y="234712"/>
                  </a:lnTo>
                  <a:lnTo>
                    <a:pt x="267589" y="229256"/>
                  </a:lnTo>
                  <a:lnTo>
                    <a:pt x="274349" y="220636"/>
                  </a:lnTo>
                  <a:lnTo>
                    <a:pt x="277388" y="209703"/>
                  </a:lnTo>
                  <a:lnTo>
                    <a:pt x="275946" y="198448"/>
                  </a:lnTo>
                  <a:lnTo>
                    <a:pt x="270490" y="188949"/>
                  </a:lnTo>
                  <a:lnTo>
                    <a:pt x="261871" y="182189"/>
                  </a:lnTo>
                  <a:lnTo>
                    <a:pt x="250937" y="179151"/>
                  </a:lnTo>
                  <a:lnTo>
                    <a:pt x="101820" y="168417"/>
                  </a:lnTo>
                  <a:lnTo>
                    <a:pt x="184563" y="43900"/>
                  </a:lnTo>
                  <a:lnTo>
                    <a:pt x="188849" y="33393"/>
                  </a:lnTo>
                  <a:lnTo>
                    <a:pt x="188775" y="22439"/>
                  </a:lnTo>
                  <a:lnTo>
                    <a:pt x="184599" y="12311"/>
                  </a:lnTo>
                  <a:lnTo>
                    <a:pt x="176579" y="4285"/>
                  </a:lnTo>
                  <a:lnTo>
                    <a:pt x="166072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9D24E06-14DF-4730-B23C-46F31D67D110}"/>
              </a:ext>
            </a:extLst>
          </p:cNvPr>
          <p:cNvSpPr txBox="1"/>
          <p:nvPr/>
        </p:nvSpPr>
        <p:spPr>
          <a:xfrm>
            <a:off x="3276600" y="6464476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97BC8A0-3931-4FF7-8D0C-A866ED05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722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56986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Módulo de boas-</a:t>
            </a:r>
            <a:r>
              <a:rPr lang="es-MX" spc="-5" dirty="0" err="1"/>
              <a:t>vindas</a:t>
            </a:r>
            <a:endParaRPr lang="es-MX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133891" y="1919918"/>
            <a:ext cx="4552950" cy="784830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66040" rIns="0" bIns="0" rtlCol="0">
            <a:spAutoFit/>
          </a:bodyPr>
          <a:lstStyle/>
          <a:p>
            <a:pPr marL="90805" marR="299085">
              <a:lnSpc>
                <a:spcPts val="2800"/>
              </a:lnSpc>
              <a:spcBef>
                <a:spcPts val="520"/>
              </a:spcBef>
            </a:pPr>
            <a:r>
              <a:rPr lang="pt-BR" sz="2400" dirty="0">
                <a:latin typeface="Calibri"/>
                <a:cs typeface="Calibri"/>
              </a:rPr>
              <a:t>A ressonância magnética cerebral aparece nos visualizadores 2D.</a:t>
            </a:r>
            <a:endParaRPr lang="es-ES" sz="2400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DA908E7-554C-4E41-9E40-C193F9949259}"/>
              </a:ext>
            </a:extLst>
          </p:cNvPr>
          <p:cNvSpPr txBox="1"/>
          <p:nvPr/>
        </p:nvSpPr>
        <p:spPr>
          <a:xfrm>
            <a:off x="3429000" y="647700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1368404-6C26-40FE-B071-76553C86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794"/>
            <a:ext cx="9144000" cy="474115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595" y="113894"/>
            <a:ext cx="80010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Conjunto de dados de exemplo MR Head</a:t>
            </a:r>
            <a:endParaRPr lang="es-MX"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8433255" y="6434772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 rot="1902371" flipH="1" flipV="1">
            <a:off x="6041303" y="1648482"/>
            <a:ext cx="679699" cy="2454202"/>
            <a:chOff x="4551217" y="3984423"/>
            <a:chExt cx="548640" cy="14566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17" y="3985953"/>
              <a:ext cx="548639" cy="14547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32005" y="4012998"/>
              <a:ext cx="115570" cy="1080135"/>
            </a:xfrm>
            <a:custGeom>
              <a:avLst/>
              <a:gdLst/>
              <a:ahLst/>
              <a:cxnLst/>
              <a:rect l="l" t="t" r="r" b="b"/>
              <a:pathLst>
                <a:path w="115570" h="1080135">
                  <a:moveTo>
                    <a:pt x="115015" y="0"/>
                  </a:moveTo>
                  <a:lnTo>
                    <a:pt x="0" y="1079808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22139" y="4883153"/>
              <a:ext cx="255904" cy="266065"/>
            </a:xfrm>
            <a:custGeom>
              <a:avLst/>
              <a:gdLst/>
              <a:ahLst/>
              <a:cxnLst/>
              <a:rect l="l" t="t" r="r" b="b"/>
              <a:pathLst>
                <a:path w="255904" h="266064">
                  <a:moveTo>
                    <a:pt x="27939" y="0"/>
                  </a:moveTo>
                  <a:lnTo>
                    <a:pt x="16872" y="2506"/>
                  </a:lnTo>
                  <a:lnTo>
                    <a:pt x="7645" y="9110"/>
                  </a:lnTo>
                  <a:lnTo>
                    <a:pt x="1866" y="18417"/>
                  </a:lnTo>
                  <a:lnTo>
                    <a:pt x="0" y="29211"/>
                  </a:lnTo>
                  <a:lnTo>
                    <a:pt x="2506" y="40278"/>
                  </a:lnTo>
                  <a:lnTo>
                    <a:pt x="103858" y="266045"/>
                  </a:lnTo>
                  <a:lnTo>
                    <a:pt x="186817" y="153261"/>
                  </a:lnTo>
                  <a:lnTo>
                    <a:pt x="115873" y="153261"/>
                  </a:lnTo>
                  <a:lnTo>
                    <a:pt x="54643" y="16872"/>
                  </a:lnTo>
                  <a:lnTo>
                    <a:pt x="48040" y="7645"/>
                  </a:lnTo>
                  <a:lnTo>
                    <a:pt x="38733" y="1867"/>
                  </a:lnTo>
                  <a:lnTo>
                    <a:pt x="27939" y="0"/>
                  </a:lnTo>
                  <a:close/>
                </a:path>
                <a:path w="255904" h="266064">
                  <a:moveTo>
                    <a:pt x="223170" y="21512"/>
                  </a:moveTo>
                  <a:lnTo>
                    <a:pt x="212856" y="25200"/>
                  </a:lnTo>
                  <a:lnTo>
                    <a:pt x="204456" y="32830"/>
                  </a:lnTo>
                  <a:lnTo>
                    <a:pt x="115873" y="153261"/>
                  </a:lnTo>
                  <a:lnTo>
                    <a:pt x="186817" y="153261"/>
                  </a:lnTo>
                  <a:lnTo>
                    <a:pt x="250494" y="66692"/>
                  </a:lnTo>
                  <a:lnTo>
                    <a:pt x="255275" y="56401"/>
                  </a:lnTo>
                  <a:lnTo>
                    <a:pt x="255724" y="45457"/>
                  </a:lnTo>
                  <a:lnTo>
                    <a:pt x="252036" y="35142"/>
                  </a:lnTo>
                  <a:lnTo>
                    <a:pt x="244407" y="26743"/>
                  </a:lnTo>
                  <a:lnTo>
                    <a:pt x="234116" y="21961"/>
                  </a:lnTo>
                  <a:lnTo>
                    <a:pt x="223170" y="21512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3E12819E-9AC5-49BC-822A-EADB3911EC73}"/>
              </a:ext>
            </a:extLst>
          </p:cNvPr>
          <p:cNvSpPr txBox="1"/>
          <p:nvPr/>
        </p:nvSpPr>
        <p:spPr>
          <a:xfrm>
            <a:off x="4007016" y="3812282"/>
            <a:ext cx="2652358" cy="1772280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17780" rIns="0" bIns="0" rtlCol="0">
            <a:spAutoFit/>
          </a:bodyPr>
          <a:lstStyle/>
          <a:p>
            <a:pPr marL="165735">
              <a:spcBef>
                <a:spcPts val="140"/>
              </a:spcBef>
            </a:pPr>
            <a:r>
              <a:rPr lang="pt-BR" sz="1900" dirty="0">
                <a:latin typeface="Calibri"/>
                <a:cs typeface="Calibri"/>
              </a:rPr>
              <a:t>Posicione o mouse sobre o ícone do alfinete no canto superior esquerdo do visualizador vermelho para exibir o menu do visualizador 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BCD0837B-9F34-433E-A2B8-01E70D20E4F4}"/>
              </a:ext>
            </a:extLst>
          </p:cNvPr>
          <p:cNvSpPr txBox="1"/>
          <p:nvPr/>
        </p:nvSpPr>
        <p:spPr>
          <a:xfrm>
            <a:off x="3044244" y="643899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D4214F5-12A0-42D0-BD04-4DE8B0C73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246"/>
            <a:ext cx="9144000" cy="46935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44549"/>
            <a:ext cx="825799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Conjunto de dados da amostra de RM cerebral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302628" y="2816851"/>
            <a:ext cx="4659630" cy="1260345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4610" rIns="0" bIns="0" rtlCol="0">
            <a:spAutoFit/>
          </a:bodyPr>
          <a:lstStyle/>
          <a:p>
            <a:pPr marL="90805" marR="82550">
              <a:lnSpc>
                <a:spcPct val="89000"/>
              </a:lnSpc>
              <a:spcBef>
                <a:spcPts val="430"/>
              </a:spcBef>
            </a:pPr>
            <a:r>
              <a:rPr lang="pt-BR" sz="2200" dirty="0">
                <a:latin typeface="Calibri"/>
                <a:cs typeface="Calibri"/>
              </a:rPr>
              <a:t>Clique no ícone de </a:t>
            </a:r>
            <a:r>
              <a:rPr lang="pt-BR" sz="2200" i="1" dirty="0">
                <a:latin typeface="Calibri"/>
                <a:cs typeface="Calibri"/>
              </a:rPr>
              <a:t>link</a:t>
            </a:r>
            <a:r>
              <a:rPr lang="pt-BR" sz="2200" dirty="0">
                <a:latin typeface="Calibri"/>
                <a:cs typeface="Calibri"/>
              </a:rPr>
              <a:t> para vincular todos os três visualizadores 2D e no ícone de olho, ao lado, para exibir as fatias no visualizador 3D</a:t>
            </a:r>
            <a:endParaRPr lang="es-ES" sz="22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 rot="20903646">
            <a:off x="6039987" y="1697194"/>
            <a:ext cx="1184910" cy="798195"/>
            <a:chOff x="3981796" y="5245330"/>
            <a:chExt cx="1184910" cy="7981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1796" y="5245330"/>
              <a:ext cx="1184563" cy="7980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41791" y="5525329"/>
              <a:ext cx="801370" cy="426720"/>
            </a:xfrm>
            <a:custGeom>
              <a:avLst/>
              <a:gdLst/>
              <a:ahLst/>
              <a:cxnLst/>
              <a:rect l="l" t="t" r="r" b="b"/>
              <a:pathLst>
                <a:path w="801370" h="426720">
                  <a:moveTo>
                    <a:pt x="0" y="426570"/>
                  </a:moveTo>
                  <a:lnTo>
                    <a:pt x="800846" y="0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15745" y="5489106"/>
              <a:ext cx="277495" cy="233679"/>
            </a:xfrm>
            <a:custGeom>
              <a:avLst/>
              <a:gdLst/>
              <a:ahLst/>
              <a:cxnLst/>
              <a:rect l="l" t="t" r="r" b="b"/>
              <a:pathLst>
                <a:path w="277495" h="233679">
                  <a:moveTo>
                    <a:pt x="29657" y="0"/>
                  </a:moveTo>
                  <a:lnTo>
                    <a:pt x="18456" y="1814"/>
                  </a:lnTo>
                  <a:lnTo>
                    <a:pt x="9143" y="7582"/>
                  </a:lnTo>
                  <a:lnTo>
                    <a:pt x="2673" y="16422"/>
                  </a:lnTo>
                  <a:lnTo>
                    <a:pt x="0" y="27449"/>
                  </a:lnTo>
                  <a:lnTo>
                    <a:pt x="1813" y="38650"/>
                  </a:lnTo>
                  <a:lnTo>
                    <a:pt x="7581" y="47963"/>
                  </a:lnTo>
                  <a:lnTo>
                    <a:pt x="16420" y="54433"/>
                  </a:lnTo>
                  <a:lnTo>
                    <a:pt x="27448" y="57106"/>
                  </a:lnTo>
                  <a:lnTo>
                    <a:pt x="176839" y="62884"/>
                  </a:lnTo>
                  <a:lnTo>
                    <a:pt x="98276" y="190080"/>
                  </a:lnTo>
                  <a:lnTo>
                    <a:pt x="94342" y="200723"/>
                  </a:lnTo>
                  <a:lnTo>
                    <a:pt x="94779" y="211669"/>
                  </a:lnTo>
                  <a:lnTo>
                    <a:pt x="99289" y="221652"/>
                  </a:lnTo>
                  <a:lnTo>
                    <a:pt x="107572" y="229407"/>
                  </a:lnTo>
                  <a:lnTo>
                    <a:pt x="118215" y="233342"/>
                  </a:lnTo>
                  <a:lnTo>
                    <a:pt x="129161" y="232905"/>
                  </a:lnTo>
                  <a:lnTo>
                    <a:pt x="139144" y="228395"/>
                  </a:lnTo>
                  <a:lnTo>
                    <a:pt x="146899" y="220112"/>
                  </a:lnTo>
                  <a:lnTo>
                    <a:pt x="276946" y="9561"/>
                  </a:lnTo>
                  <a:lnTo>
                    <a:pt x="29657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3A561703-B0F8-48CE-961A-5E479EFE890C}"/>
              </a:ext>
            </a:extLst>
          </p:cNvPr>
          <p:cNvSpPr txBox="1"/>
          <p:nvPr/>
        </p:nvSpPr>
        <p:spPr>
          <a:xfrm>
            <a:off x="3044244" y="643899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46060B0-8073-40CF-BCBD-67243169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278"/>
            <a:ext cx="9144000" cy="47363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65485"/>
            <a:ext cx="8290858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pt-BR" dirty="0"/>
              <a:t>Conjunto de dados da amostra de RM cerebral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143848" y="3012221"/>
            <a:ext cx="3839781" cy="323742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8419" rIns="0" bIns="0" rtlCol="0">
            <a:spAutoFit/>
          </a:bodyPr>
          <a:lstStyle/>
          <a:p>
            <a:pPr marL="90805" marR="173990">
              <a:lnSpc>
                <a:spcPct val="79500"/>
              </a:lnSpc>
              <a:spcBef>
                <a:spcPts val="459"/>
              </a:spcBef>
            </a:pPr>
            <a:br>
              <a:rPr lang="es-ES" sz="2200" dirty="0">
                <a:latin typeface="Calibri"/>
                <a:cs typeface="Calibri"/>
              </a:rPr>
            </a:br>
            <a:r>
              <a:rPr lang="pt-BR" sz="2200" dirty="0">
                <a:latin typeface="Calibri"/>
                <a:cs typeface="Calibri"/>
              </a:rPr>
              <a:t>Os cortes axial, coronal e sagital aparecem no visualizador 3D.</a:t>
            </a:r>
          </a:p>
          <a:p>
            <a:pPr marL="90805" marR="173990">
              <a:lnSpc>
                <a:spcPct val="79500"/>
              </a:lnSpc>
              <a:spcBef>
                <a:spcPts val="459"/>
              </a:spcBef>
            </a:pPr>
            <a:endParaRPr lang="pt-BR" sz="2200" dirty="0">
              <a:latin typeface="Calibri"/>
              <a:cs typeface="Calibri"/>
            </a:endParaRPr>
          </a:p>
          <a:p>
            <a:pPr marL="90805" marR="173990">
              <a:lnSpc>
                <a:spcPct val="79500"/>
              </a:lnSpc>
              <a:spcBef>
                <a:spcPts val="459"/>
              </a:spcBef>
            </a:pPr>
            <a:r>
              <a:rPr lang="pt-BR" sz="2200" dirty="0">
                <a:latin typeface="Calibri"/>
                <a:cs typeface="Calibri"/>
              </a:rPr>
              <a:t>Volte para o módulo de boas-vindas usando a seta verde na barra de ferramentas </a:t>
            </a:r>
          </a:p>
          <a:p>
            <a:pPr marL="90805" marR="173990">
              <a:lnSpc>
                <a:spcPct val="79500"/>
              </a:lnSpc>
              <a:spcBef>
                <a:spcPts val="459"/>
              </a:spcBef>
            </a:pPr>
            <a:br>
              <a:rPr lang="es-ES" sz="2200" dirty="0">
                <a:latin typeface="Calibri"/>
                <a:cs typeface="Calibri"/>
              </a:rPr>
            </a:br>
            <a:br>
              <a:rPr lang="es-ES" sz="2200" dirty="0">
                <a:latin typeface="Calibri"/>
                <a:cs typeface="Calibri"/>
              </a:rPr>
            </a:br>
            <a:endParaRPr lang="es-ES" sz="22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8400" y="1440671"/>
            <a:ext cx="428625" cy="540385"/>
            <a:chOff x="4210396" y="1504603"/>
            <a:chExt cx="428625" cy="5403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0396" y="1504603"/>
              <a:ext cx="428105" cy="5403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73196" y="1545227"/>
              <a:ext cx="299085" cy="413384"/>
            </a:xfrm>
            <a:custGeom>
              <a:avLst/>
              <a:gdLst/>
              <a:ahLst/>
              <a:cxnLst/>
              <a:rect l="l" t="t" r="r" b="b"/>
              <a:pathLst>
                <a:path w="299085" h="413385">
                  <a:moveTo>
                    <a:pt x="0" y="206404"/>
                  </a:moveTo>
                  <a:lnTo>
                    <a:pt x="5336" y="151534"/>
                  </a:lnTo>
                  <a:lnTo>
                    <a:pt x="20397" y="102228"/>
                  </a:lnTo>
                  <a:lnTo>
                    <a:pt x="43758" y="60454"/>
                  </a:lnTo>
                  <a:lnTo>
                    <a:pt x="73996" y="28180"/>
                  </a:lnTo>
                  <a:lnTo>
                    <a:pt x="109685" y="7372"/>
                  </a:lnTo>
                  <a:lnTo>
                    <a:pt x="149402" y="0"/>
                  </a:lnTo>
                  <a:lnTo>
                    <a:pt x="189118" y="7372"/>
                  </a:lnTo>
                  <a:lnTo>
                    <a:pt x="224808" y="28180"/>
                  </a:lnTo>
                  <a:lnTo>
                    <a:pt x="255045" y="60454"/>
                  </a:lnTo>
                  <a:lnTo>
                    <a:pt x="278406" y="102228"/>
                  </a:lnTo>
                  <a:lnTo>
                    <a:pt x="293467" y="151534"/>
                  </a:lnTo>
                  <a:lnTo>
                    <a:pt x="298803" y="206404"/>
                  </a:lnTo>
                  <a:lnTo>
                    <a:pt x="293467" y="261275"/>
                  </a:lnTo>
                  <a:lnTo>
                    <a:pt x="278406" y="310581"/>
                  </a:lnTo>
                  <a:lnTo>
                    <a:pt x="255045" y="352355"/>
                  </a:lnTo>
                  <a:lnTo>
                    <a:pt x="224808" y="384629"/>
                  </a:lnTo>
                  <a:lnTo>
                    <a:pt x="189118" y="405437"/>
                  </a:lnTo>
                  <a:lnTo>
                    <a:pt x="149402" y="412809"/>
                  </a:lnTo>
                  <a:lnTo>
                    <a:pt x="109685" y="405437"/>
                  </a:lnTo>
                  <a:lnTo>
                    <a:pt x="73996" y="384629"/>
                  </a:lnTo>
                  <a:lnTo>
                    <a:pt x="43758" y="352355"/>
                  </a:lnTo>
                  <a:lnTo>
                    <a:pt x="20397" y="310581"/>
                  </a:lnTo>
                  <a:lnTo>
                    <a:pt x="5336" y="261275"/>
                  </a:lnTo>
                  <a:lnTo>
                    <a:pt x="0" y="206404"/>
                  </a:lnTo>
                  <a:close/>
                </a:path>
              </a:pathLst>
            </a:custGeom>
            <a:ln w="3809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B2C857D8-98DF-4546-8407-DEBDCA7ABFD2}"/>
              </a:ext>
            </a:extLst>
          </p:cNvPr>
          <p:cNvSpPr txBox="1"/>
          <p:nvPr/>
        </p:nvSpPr>
        <p:spPr>
          <a:xfrm>
            <a:off x="3044244" y="643899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52A9A46-9897-47EE-A4B9-66CF99037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268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0800" y="505667"/>
            <a:ext cx="45605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Mais</a:t>
            </a:r>
            <a:r>
              <a:rPr lang="es-MX" spc="-5" dirty="0"/>
              <a:t> </a:t>
            </a:r>
            <a:r>
              <a:rPr lang="es-MX" spc="-5" dirty="0" err="1"/>
              <a:t>informações</a:t>
            </a:r>
            <a:endParaRPr lang="es-MX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077612" y="3276600"/>
            <a:ext cx="4298950" cy="151182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8895" rIns="0" bIns="0" rtlCol="0">
            <a:spAutoFit/>
          </a:bodyPr>
          <a:lstStyle/>
          <a:p>
            <a:pPr marL="91440" marR="286385">
              <a:lnSpc>
                <a:spcPct val="99000"/>
              </a:lnSpc>
              <a:spcBef>
                <a:spcPts val="385"/>
              </a:spcBef>
            </a:pPr>
            <a:r>
              <a:rPr lang="pt-BR" sz="2400" spc="-5" dirty="0">
                <a:latin typeface="Calibri"/>
                <a:cs typeface="Calibri"/>
              </a:rPr>
              <a:t>Para saber mais sobre 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r>
              <a:rPr lang="pt-BR" sz="2400" spc="-5" dirty="0">
                <a:latin typeface="Calibri"/>
                <a:cs typeface="Calibri"/>
              </a:rPr>
              <a:t> e suas diferentes funcionalidades, visite o compêndio do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r>
              <a:rPr lang="pt-BR" sz="2400" spc="-5" dirty="0">
                <a:latin typeface="Calibri"/>
                <a:cs typeface="Calibri"/>
              </a:rPr>
              <a:t> 5.6.2</a:t>
            </a:r>
            <a:endParaRPr lang="es-MX" sz="2400"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AA27C05-58AC-4DE6-8344-72218108EEC7}"/>
              </a:ext>
            </a:extLst>
          </p:cNvPr>
          <p:cNvSpPr txBox="1"/>
          <p:nvPr/>
        </p:nvSpPr>
        <p:spPr>
          <a:xfrm>
            <a:off x="3044244" y="6438990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0284" y="498158"/>
            <a:ext cx="203781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dirty="0"/>
              <a:t>Objetivo 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89845" y="2330218"/>
            <a:ext cx="3143885" cy="22929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80"/>
              </a:spcBef>
            </a:pPr>
            <a:r>
              <a:rPr lang="pt-BR" sz="2700" dirty="0">
                <a:latin typeface="Calibri"/>
                <a:cs typeface="Calibri"/>
              </a:rPr>
              <a:t>Este tutorial é uma breve introdução ao módulo de boas-vindas do programa de código aberto </a:t>
            </a:r>
            <a:r>
              <a:rPr lang="pt-BR" sz="2700" i="1" dirty="0" err="1">
                <a:latin typeface="Calibri"/>
                <a:cs typeface="Calibri"/>
              </a:rPr>
              <a:t>Slicer</a:t>
            </a:r>
            <a:r>
              <a:rPr lang="pt-BR" sz="2700" dirty="0">
                <a:latin typeface="Calibri"/>
                <a:cs typeface="Calibri"/>
              </a:rPr>
              <a:t>.</a:t>
            </a:r>
            <a:endParaRPr lang="es-ES" sz="27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74B3D65-2C9B-18A4-15CC-505D8449AF61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EB40DB9-40F1-40CE-BB5F-FB0244F6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" y="1981200"/>
            <a:ext cx="5628035" cy="31301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3628" y="526313"/>
            <a:ext cx="46367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Mais</a:t>
            </a:r>
            <a:r>
              <a:rPr lang="es-MX" spc="-5" dirty="0"/>
              <a:t> </a:t>
            </a:r>
            <a:r>
              <a:rPr lang="es-MX" spc="-5" dirty="0" err="1"/>
              <a:t>informações</a:t>
            </a:r>
            <a:endParaRPr lang="es-MX"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057400" y="1526540"/>
            <a:ext cx="4594860" cy="3804920"/>
            <a:chOff x="1958945" y="1689955"/>
            <a:chExt cx="4594860" cy="3804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8945" y="1689955"/>
              <a:ext cx="2834133" cy="17843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4356" y="2897424"/>
              <a:ext cx="2324153" cy="19479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3078" y="1689955"/>
              <a:ext cx="1760119" cy="1665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223" y="3355280"/>
              <a:ext cx="1642974" cy="13284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5893" y="3474290"/>
              <a:ext cx="1242358" cy="13710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7773" y="4670957"/>
              <a:ext cx="4575425" cy="8235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2639" y="2488012"/>
              <a:ext cx="4113712" cy="239754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5972" y="5761661"/>
            <a:ext cx="75520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u="sng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  <a:hlinkClick r:id="rId9"/>
              </a:rPr>
              <a:t>https://www.slicer.org/wiki/Documentation/Nightly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F6E6F0DC-0F77-75C6-2D93-4D2E7EA170EA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070" y="304800"/>
            <a:ext cx="4213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Agradecimentos</a:t>
            </a:r>
            <a:r>
              <a:rPr lang="es-MX" spc="-5" dirty="0"/>
              <a:t>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8C3FE07-EA1A-2CA2-063C-CBE2DFFEA7AF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2011-2023</a:t>
            </a:r>
            <a:endParaRPr lang="pt-BR" sz="1200" dirty="0">
              <a:latin typeface="Calibri"/>
              <a:cs typeface="Calibri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8217DB3-A281-0E7A-C8E8-EAEA184909B4}"/>
              </a:ext>
            </a:extLst>
          </p:cNvPr>
          <p:cNvGrpSpPr/>
          <p:nvPr/>
        </p:nvGrpSpPr>
        <p:grpSpPr>
          <a:xfrm>
            <a:off x="329180" y="1157729"/>
            <a:ext cx="8730216" cy="4859168"/>
            <a:chOff x="329180" y="1157729"/>
            <a:chExt cx="8730216" cy="4859168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9459904-B37A-C663-6329-19DFD8B3B0DC}"/>
                </a:ext>
              </a:extLst>
            </p:cNvPr>
            <p:cNvGrpSpPr/>
            <p:nvPr/>
          </p:nvGrpSpPr>
          <p:grpSpPr>
            <a:xfrm>
              <a:off x="329180" y="4578622"/>
              <a:ext cx="8659806" cy="1438275"/>
              <a:chOff x="329180" y="4578622"/>
              <a:chExt cx="8659806" cy="1438275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F8A2185-A9AB-A951-30B0-F7903C28B7CE}"/>
                  </a:ext>
                </a:extLst>
              </p:cNvPr>
              <p:cNvSpPr txBox="1"/>
              <p:nvPr/>
            </p:nvSpPr>
            <p:spPr>
              <a:xfrm>
                <a:off x="1873991" y="4578622"/>
                <a:ext cx="7114995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spc="5" dirty="0">
                    <a:latin typeface="Arial Black"/>
                  </a:rPr>
                  <a:t>Chan Zuckerberg Initiative</a:t>
                </a:r>
                <a:br>
                  <a:rPr lang="en-US" dirty="0"/>
                </a:br>
                <a:r>
                  <a:rPr lang="en-US" sz="2800" spc="-35" dirty="0">
                    <a:latin typeface="Calibri"/>
                    <a:cs typeface="Calibri"/>
                  </a:rPr>
                  <a:t>Essential Open Source for Science Grant #2022-252572 (5022)</a:t>
                </a:r>
                <a:endParaRPr lang="es-US" sz="2800" spc="-35" dirty="0">
                  <a:latin typeface="Calibri"/>
                  <a:cs typeface="Calibri"/>
                </a:endParaRPr>
              </a:p>
            </p:txBody>
          </p:sp>
          <p:pic>
            <p:nvPicPr>
              <p:cNvPr id="1026" name="Picture 2" descr="Logo de l’association">
                <a:extLst>
                  <a:ext uri="{FF2B5EF4-FFF2-40B4-BE49-F238E27FC236}">
                    <a16:creationId xmlns:a16="http://schemas.microsoft.com/office/drawing/2014/main" id="{D75B0DF1-3A0E-EAD2-9593-FCF58E8FEE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587"/>
              <a:stretch/>
            </p:blipFill>
            <p:spPr bwMode="auto">
              <a:xfrm>
                <a:off x="329180" y="4578622"/>
                <a:ext cx="1544811" cy="1438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B0AD757-B2EC-BB87-0BAA-E31893EAB3DB}"/>
                </a:ext>
              </a:extLst>
            </p:cNvPr>
            <p:cNvGrpSpPr/>
            <p:nvPr/>
          </p:nvGrpSpPr>
          <p:grpSpPr>
            <a:xfrm>
              <a:off x="785053" y="3041262"/>
              <a:ext cx="7256367" cy="1018227"/>
              <a:chOff x="785053" y="3041262"/>
              <a:chExt cx="7256367" cy="1018227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5053" y="3210706"/>
                <a:ext cx="481011" cy="838199"/>
              </a:xfrm>
              <a:prstGeom prst="rect">
                <a:avLst/>
              </a:prstGeom>
            </p:spPr>
          </p:pic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D3DCE6D-E8B0-B05E-0328-5F410DC5492A}"/>
                  </a:ext>
                </a:extLst>
              </p:cNvPr>
              <p:cNvSpPr txBox="1"/>
              <p:nvPr/>
            </p:nvSpPr>
            <p:spPr>
              <a:xfrm>
                <a:off x="1376012" y="3041262"/>
                <a:ext cx="6665408" cy="101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015">
                  <a:lnSpc>
                    <a:spcPct val="100000"/>
                  </a:lnSpc>
                </a:pPr>
                <a:r>
                  <a:rPr lang="es-US" sz="2800" spc="-10" dirty="0" err="1">
                    <a:latin typeface="Arial Black"/>
                  </a:rPr>
                  <a:t>Neuroimage</a:t>
                </a:r>
                <a:r>
                  <a:rPr lang="es-US" sz="2800" spc="-10" dirty="0">
                    <a:latin typeface="Arial Black"/>
                  </a:rPr>
                  <a:t> </a:t>
                </a:r>
                <a:r>
                  <a:rPr lang="es-US" sz="2800" spc="-10" dirty="0" err="1">
                    <a:latin typeface="Arial Black"/>
                  </a:rPr>
                  <a:t>Analysis</a:t>
                </a:r>
                <a:r>
                  <a:rPr lang="es-US" sz="2800" spc="-10" dirty="0">
                    <a:latin typeface="Arial Black"/>
                  </a:rPr>
                  <a:t> Center</a:t>
                </a:r>
              </a:p>
              <a:p>
                <a:pPr marL="628015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es-US" sz="2800" spc="-5" dirty="0">
                    <a:latin typeface="Calibri"/>
                    <a:cs typeface="Calibri"/>
                  </a:rPr>
                  <a:t>NIH P41EB015902</a:t>
                </a: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76197B1-7935-02CE-63AF-A2C187D74CE2}"/>
                </a:ext>
              </a:extLst>
            </p:cNvPr>
            <p:cNvGrpSpPr/>
            <p:nvPr/>
          </p:nvGrpSpPr>
          <p:grpSpPr>
            <a:xfrm>
              <a:off x="699965" y="1157729"/>
              <a:ext cx="8359431" cy="1433726"/>
              <a:chOff x="699965" y="1157729"/>
              <a:chExt cx="8359431" cy="1433726"/>
            </a:xfrm>
          </p:grpSpPr>
          <p:pic>
            <p:nvPicPr>
              <p:cNvPr id="4" name="object 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9965" y="1302349"/>
                <a:ext cx="803240" cy="990599"/>
              </a:xfrm>
              <a:prstGeom prst="rect">
                <a:avLst/>
              </a:prstGeom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5884F93-B3A0-7F86-1185-240FD8C49303}"/>
                  </a:ext>
                </a:extLst>
              </p:cNvPr>
              <p:cNvSpPr txBox="1"/>
              <p:nvPr/>
            </p:nvSpPr>
            <p:spPr>
              <a:xfrm>
                <a:off x="1363196" y="1157729"/>
                <a:ext cx="7696200" cy="1433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015" marR="5080">
                  <a:lnSpc>
                    <a:spcPts val="3300"/>
                  </a:lnSpc>
                  <a:spcBef>
                    <a:spcPts val="260"/>
                  </a:spcBef>
                </a:pPr>
                <a:r>
                  <a:rPr lang="en-US" sz="2800" spc="-10" dirty="0">
                    <a:latin typeface="Arial Black"/>
                  </a:rPr>
                  <a:t>National Alliance for Medical Image  Computing</a:t>
                </a:r>
              </a:p>
              <a:p>
                <a:pPr marL="628015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en-US" sz="2800" spc="-5" dirty="0">
                    <a:latin typeface="Calibri"/>
                    <a:cs typeface="Calibri"/>
                  </a:rPr>
                  <a:t>NIH U54EB005149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1616" y="420779"/>
            <a:ext cx="69341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sz="4000" spc="-5" dirty="0" err="1"/>
              <a:t>Noções</a:t>
            </a:r>
            <a:r>
              <a:rPr lang="es-MX" sz="4000" spc="-5" dirty="0"/>
              <a:t> básicas do </a:t>
            </a:r>
            <a:r>
              <a:rPr lang="es-MX" sz="4000" i="1" spc="-5" dirty="0" err="1"/>
              <a:t>Slicer</a:t>
            </a:r>
            <a:r>
              <a:rPr lang="es-MX" sz="4000" spc="-5" dirty="0"/>
              <a:t> 5.6.2</a:t>
            </a:r>
            <a:endParaRPr sz="4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21471" y="1373182"/>
            <a:ext cx="8165329" cy="4957767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32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BR" sz="3200" b="0" i="1" u="none" strike="noStrike" dirty="0" err="1">
                <a:solidFill>
                  <a:srgbClr val="000000"/>
                </a:solidFill>
                <a:effectLst/>
              </a:rPr>
              <a:t>Slicer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é um programa de código aberto para segmentação, registro e visualização de dados de imagens médicas.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A plataforma se desenvolve por meio de um esforço </a:t>
            </a:r>
            <a:r>
              <a:rPr lang="pt-BR" sz="3200" b="0" i="0" u="none" strike="noStrike" dirty="0" err="1">
                <a:solidFill>
                  <a:srgbClr val="000000"/>
                </a:solidFill>
                <a:effectLst/>
              </a:rPr>
              <a:t>multi-instituicional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de vários consórcios de larga escala financiados pelos Institutos Nacionais de Saúde (</a:t>
            </a:r>
            <a:r>
              <a:rPr lang="pt-BR" sz="3200" b="0" i="1" u="none" strike="noStrike" dirty="0">
                <a:solidFill>
                  <a:srgbClr val="000000"/>
                </a:solidFill>
                <a:effectLst/>
              </a:rPr>
              <a:t>NHI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, em inglês).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pt-BR" sz="3200" b="0" i="1" u="none" strike="noStrike" dirty="0" err="1">
                <a:solidFill>
                  <a:srgbClr val="000000"/>
                </a:solidFill>
                <a:effectLst/>
              </a:rPr>
              <a:t>Slicer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 destina-se apenas à pesquisa médica, não sendo aprovado pela Administração de Alimentos e Medicamentos (</a:t>
            </a:r>
            <a:r>
              <a:rPr lang="pt-BR" sz="3200" b="0" i="1" u="none" strike="noStrike" dirty="0">
                <a:solidFill>
                  <a:srgbClr val="000000"/>
                </a:solidFill>
                <a:effectLst/>
              </a:rPr>
              <a:t>FDA</a:t>
            </a:r>
            <a:r>
              <a:rPr lang="pt-BR" sz="3200" b="0" i="0" u="none" strike="noStrike" dirty="0">
                <a:solidFill>
                  <a:srgbClr val="000000"/>
                </a:solidFill>
                <a:effectLst/>
              </a:rPr>
              <a:t>, em inglês).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79D223D-0AC1-85D6-CD0F-FAE6E57CEC5A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98158"/>
            <a:ext cx="69341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sz="4000" spc="-5" dirty="0" err="1"/>
              <a:t>Noções</a:t>
            </a:r>
            <a:r>
              <a:rPr lang="es-MX" sz="4000" spc="-5" dirty="0"/>
              <a:t> básicas do </a:t>
            </a:r>
            <a:r>
              <a:rPr lang="es-MX" sz="4000" i="1" spc="-5" dirty="0" err="1"/>
              <a:t>Slicer</a:t>
            </a:r>
            <a:r>
              <a:rPr lang="es-MX" sz="4000" spc="-5" dirty="0"/>
              <a:t> 5.3.0</a:t>
            </a:r>
            <a:endParaRPr sz="4000" spc="-5" dirty="0"/>
          </a:p>
        </p:txBody>
      </p:sp>
      <p:sp>
        <p:nvSpPr>
          <p:cNvPr id="3" name="object 3"/>
          <p:cNvSpPr/>
          <p:nvPr/>
        </p:nvSpPr>
        <p:spPr>
          <a:xfrm>
            <a:off x="5589204" y="2378771"/>
            <a:ext cx="3393440" cy="2677795"/>
          </a:xfrm>
          <a:custGeom>
            <a:avLst/>
            <a:gdLst/>
            <a:ahLst/>
            <a:cxnLst/>
            <a:rect l="l" t="t" r="r" b="b"/>
            <a:pathLst>
              <a:path w="3393440" h="2677795">
                <a:moveTo>
                  <a:pt x="3392838" y="0"/>
                </a:moveTo>
                <a:lnTo>
                  <a:pt x="0" y="0"/>
                </a:lnTo>
                <a:lnTo>
                  <a:pt x="0" y="2677655"/>
                </a:lnTo>
                <a:lnTo>
                  <a:pt x="3392838" y="2677655"/>
                </a:lnTo>
                <a:lnTo>
                  <a:pt x="3392838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46132" y="2420593"/>
            <a:ext cx="3314100" cy="25263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40"/>
              </a:lnSpc>
              <a:spcBef>
                <a:spcPts val="100"/>
              </a:spcBef>
            </a:pPr>
            <a:r>
              <a:rPr lang="pt-BR" sz="2400" dirty="0">
                <a:latin typeface="Calibri"/>
                <a:cs typeface="Calibri"/>
              </a:rPr>
              <a:t>O </a:t>
            </a:r>
            <a:r>
              <a:rPr lang="pt-BR" sz="2400" i="1" dirty="0">
                <a:latin typeface="Calibri"/>
                <a:cs typeface="Calibri"/>
              </a:rPr>
              <a:t>3D </a:t>
            </a:r>
            <a:r>
              <a:rPr lang="pt-BR" sz="2400" i="1" dirty="0" err="1">
                <a:latin typeface="Calibri"/>
                <a:cs typeface="Calibri"/>
              </a:rPr>
              <a:t>Slicer</a:t>
            </a:r>
            <a:r>
              <a:rPr lang="pt-BR" sz="2400" dirty="0">
                <a:latin typeface="Calibri"/>
                <a:cs typeface="Calibri"/>
              </a:rPr>
              <a:t>, em sua versão 4.8.1, inclui 130 módulos e 74 extensões para segmentação de imagens, registro e visualização em 3D de dados de imagens médicas.</a:t>
            </a:r>
            <a:endParaRPr lang="es-ES"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3599" y="1719110"/>
            <a:ext cx="5024755" cy="4581525"/>
            <a:chOff x="263599" y="1719110"/>
            <a:chExt cx="5024755" cy="45815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599" y="1719110"/>
              <a:ext cx="3099432" cy="21413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0956" y="3168196"/>
              <a:ext cx="2541714" cy="2337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3032" y="1719110"/>
              <a:ext cx="1924881" cy="19985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1141" y="3717669"/>
              <a:ext cx="1796771" cy="15943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070" y="3860495"/>
              <a:ext cx="1358653" cy="16454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89" y="5311972"/>
              <a:ext cx="5003723" cy="9883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977" y="2676860"/>
              <a:ext cx="4498790" cy="28772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73050" y="6363371"/>
            <a:ext cx="23177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t-BR" sz="1200" dirty="0">
                <a:latin typeface="Calibri"/>
                <a:cs typeface="Calibri"/>
              </a:rPr>
              <a:t>Imagens cedidas pelo Dr. Ron </a:t>
            </a:r>
            <a:r>
              <a:rPr lang="pt-BR" sz="1200" dirty="0" err="1">
                <a:latin typeface="Calibri"/>
                <a:cs typeface="Calibri"/>
              </a:rPr>
              <a:t>Kikins</a:t>
            </a:r>
            <a:endParaRPr lang="es-ES" sz="12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D44E4849-AC16-8A6A-EBE1-82D7D6EDC105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485097" y="64420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1" y="498158"/>
            <a:ext cx="5943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spc="-20" dirty="0"/>
              <a:t>Plataformas </a:t>
            </a:r>
            <a:r>
              <a:rPr lang="es-MX" spc="-20" dirty="0" err="1"/>
              <a:t>compatíveis</a:t>
            </a:r>
            <a:endParaRPr lang="es-MX"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535939" y="1633220"/>
            <a:ext cx="8018780" cy="299569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255904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pt-BR" sz="3200" dirty="0">
                <a:latin typeface="Calibri"/>
                <a:cs typeface="Calibri"/>
              </a:rPr>
              <a:t>O </a:t>
            </a:r>
            <a:r>
              <a:rPr lang="pt-BR" sz="3200" i="1" dirty="0" err="1">
                <a:latin typeface="Calibri"/>
                <a:cs typeface="Calibri"/>
              </a:rPr>
              <a:t>Slicer</a:t>
            </a:r>
            <a:r>
              <a:rPr lang="pt-BR" sz="3200" dirty="0">
                <a:latin typeface="Calibri"/>
                <a:cs typeface="Calibri"/>
              </a:rPr>
              <a:t> é um programa multiplataforma desenvolvido e mantido em </a:t>
            </a:r>
            <a:r>
              <a:rPr lang="pt-BR" sz="3200" i="1" dirty="0">
                <a:latin typeface="Calibri"/>
                <a:cs typeface="Calibri"/>
              </a:rPr>
              <a:t>Mac OSX</a:t>
            </a:r>
            <a:r>
              <a:rPr lang="pt-BR" sz="3200" dirty="0">
                <a:latin typeface="Calibri"/>
                <a:cs typeface="Calibri"/>
              </a:rPr>
              <a:t>, </a:t>
            </a:r>
            <a:r>
              <a:rPr lang="pt-BR" sz="3200" i="1" dirty="0">
                <a:latin typeface="Calibri"/>
                <a:cs typeface="Calibri"/>
              </a:rPr>
              <a:t>Linux</a:t>
            </a:r>
            <a:r>
              <a:rPr lang="pt-BR" sz="3200" dirty="0">
                <a:latin typeface="Calibri"/>
                <a:cs typeface="Calibri"/>
              </a:rPr>
              <a:t> e </a:t>
            </a:r>
            <a:r>
              <a:rPr lang="pt-BR" sz="3200" i="1" dirty="0">
                <a:latin typeface="Calibri"/>
                <a:cs typeface="Calibri"/>
              </a:rPr>
              <a:t>Windows</a:t>
            </a:r>
            <a:r>
              <a:rPr lang="pt-BR" sz="3200" dirty="0">
                <a:latin typeface="Calibri"/>
                <a:cs typeface="Calibri"/>
              </a:rPr>
              <a:t>.</a:t>
            </a:r>
          </a:p>
          <a:p>
            <a:pPr marL="355600" marR="255904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pt-BR" sz="3200" dirty="0">
                <a:latin typeface="Calibri"/>
                <a:cs typeface="Calibri"/>
              </a:rPr>
              <a:t>O </a:t>
            </a:r>
            <a:r>
              <a:rPr lang="pt-BR" sz="3200" i="1" dirty="0" err="1">
                <a:latin typeface="Calibri"/>
                <a:cs typeface="Calibri"/>
              </a:rPr>
              <a:t>Slicer</a:t>
            </a:r>
            <a:r>
              <a:rPr lang="pt-BR" sz="3200" dirty="0">
                <a:latin typeface="Calibri"/>
                <a:cs typeface="Calibri"/>
              </a:rPr>
              <a:t> requer um mínimo de 2 GB de </a:t>
            </a:r>
            <a:r>
              <a:rPr lang="pt-BR" sz="3200" i="1" dirty="0">
                <a:latin typeface="Calibri"/>
                <a:cs typeface="Calibri"/>
              </a:rPr>
              <a:t>RAM</a:t>
            </a:r>
            <a:r>
              <a:rPr lang="pt-BR" sz="3200" dirty="0">
                <a:latin typeface="Calibri"/>
                <a:cs typeface="Calibri"/>
              </a:rPr>
              <a:t> e um acelerador gráfico dedicado com 64 MB de memória gráfica integrada.</a:t>
            </a:r>
            <a:endParaRPr lang="es-ES" sz="3200"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2C7B333-54CB-4F6C-3B56-C8634BFF54A5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141106" y="517497"/>
            <a:ext cx="51352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lang="es-MX" i="1" dirty="0"/>
              <a:t>3D </a:t>
            </a:r>
            <a:r>
              <a:rPr lang="es-MX" i="1" dirty="0" err="1"/>
              <a:t>Slicer</a:t>
            </a:r>
            <a:r>
              <a:rPr lang="es-MX" i="1" dirty="0"/>
              <a:t> </a:t>
            </a:r>
            <a:r>
              <a:rPr lang="es-MX" dirty="0" err="1"/>
              <a:t>versão</a:t>
            </a:r>
            <a:r>
              <a:rPr lang="es-MX" dirty="0"/>
              <a:t> 5.6.2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85097" y="64420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D53B17-FD54-4028-AB27-813D7592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429"/>
            <a:ext cx="9063573" cy="50409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ED6F3355-1F2C-485B-AEC8-C0852573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" y="1482789"/>
            <a:ext cx="9144000" cy="47268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3992" y="498158"/>
            <a:ext cx="481120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MX" dirty="0" err="1"/>
              <a:t>Bem-vindos</a:t>
            </a:r>
            <a:r>
              <a:rPr lang="es-MX" dirty="0"/>
              <a:t> </a:t>
            </a:r>
            <a:r>
              <a:rPr lang="es-MX" dirty="0" err="1"/>
              <a:t>ao</a:t>
            </a:r>
            <a:r>
              <a:rPr lang="es-MX" dirty="0"/>
              <a:t> </a:t>
            </a:r>
            <a:r>
              <a:rPr lang="es-MX" i="1" dirty="0" err="1"/>
              <a:t>Slicer</a:t>
            </a:r>
            <a:endParaRPr lang="es-MX" i="1" dirty="0"/>
          </a:p>
        </p:txBody>
      </p:sp>
      <p:sp>
        <p:nvSpPr>
          <p:cNvPr id="4" name="object 4"/>
          <p:cNvSpPr txBox="1"/>
          <p:nvPr/>
        </p:nvSpPr>
        <p:spPr>
          <a:xfrm>
            <a:off x="5105400" y="1981200"/>
            <a:ext cx="3225236" cy="4079963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7625" rIns="0" bIns="0" rtlCol="0">
            <a:spAutoFit/>
          </a:bodyPr>
          <a:lstStyle/>
          <a:p>
            <a:pPr marL="91440" marR="126364">
              <a:lnSpc>
                <a:spcPct val="99500"/>
              </a:lnSpc>
              <a:spcBef>
                <a:spcPts val="375"/>
              </a:spcBef>
            </a:pPr>
            <a:br>
              <a:rPr lang="es-MX" sz="2000" spc="-5" dirty="0">
                <a:latin typeface="Calibri"/>
                <a:cs typeface="Calibri"/>
              </a:rPr>
            </a:br>
            <a:r>
              <a:rPr lang="pt-BR" sz="2000" spc="-5" dirty="0">
                <a:latin typeface="Calibri"/>
                <a:cs typeface="Calibri"/>
              </a:rPr>
              <a:t>Cada módulo do </a:t>
            </a:r>
            <a:r>
              <a:rPr lang="pt-BR" sz="2000" i="1" spc="-5" dirty="0" err="1">
                <a:latin typeface="Calibri"/>
                <a:cs typeface="Calibri"/>
              </a:rPr>
              <a:t>Slicer</a:t>
            </a:r>
            <a:r>
              <a:rPr lang="pt-BR" sz="2000" spc="-5" dirty="0">
                <a:latin typeface="Calibri"/>
                <a:cs typeface="Calibri"/>
              </a:rPr>
              <a:t> inclui uma série de guias, que dão acesso a diferentes funcionalidades.	</a:t>
            </a:r>
          </a:p>
          <a:p>
            <a:pPr marL="91440" marR="126364">
              <a:lnSpc>
                <a:spcPct val="99500"/>
              </a:lnSpc>
              <a:spcBef>
                <a:spcPts val="375"/>
              </a:spcBef>
            </a:pPr>
            <a:endParaRPr lang="pt-BR" sz="2000" spc="-5" dirty="0">
              <a:latin typeface="Calibri"/>
              <a:cs typeface="Calibri"/>
            </a:endParaRPr>
          </a:p>
          <a:p>
            <a:pPr marL="91440" marR="126364">
              <a:lnSpc>
                <a:spcPct val="99500"/>
              </a:lnSpc>
              <a:spcBef>
                <a:spcPts val="375"/>
              </a:spcBef>
            </a:pPr>
            <a:r>
              <a:rPr lang="pt-BR" sz="2000" spc="-5" dirty="0">
                <a:latin typeface="Calibri"/>
                <a:cs typeface="Calibri"/>
              </a:rPr>
              <a:t>Clique no símbolo da seta para exibir o conteúdo de cada guia.</a:t>
            </a:r>
          </a:p>
          <a:p>
            <a:pPr marL="91440" marR="126364">
              <a:lnSpc>
                <a:spcPct val="99500"/>
              </a:lnSpc>
              <a:spcBef>
                <a:spcPts val="375"/>
              </a:spcBef>
            </a:pPr>
            <a:br>
              <a:rPr lang="es-MX" sz="2400" spc="-5" dirty="0">
                <a:latin typeface="Calibri"/>
                <a:cs typeface="Calibri"/>
              </a:rPr>
            </a:br>
            <a:br>
              <a:rPr lang="es-MX" sz="2400" spc="-5" dirty="0">
                <a:latin typeface="Calibri"/>
                <a:cs typeface="Calibri"/>
              </a:rPr>
            </a:br>
            <a:endParaRPr lang="es-MX"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3195" y="2663825"/>
            <a:ext cx="3549650" cy="765175"/>
            <a:chOff x="457199" y="3586941"/>
            <a:chExt cx="3549650" cy="765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3586941"/>
              <a:ext cx="3549534" cy="7647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4590" y="3641416"/>
              <a:ext cx="3175000" cy="410209"/>
            </a:xfrm>
            <a:custGeom>
              <a:avLst/>
              <a:gdLst/>
              <a:ahLst/>
              <a:cxnLst/>
              <a:rect l="l" t="t" r="r" b="b"/>
              <a:pathLst>
                <a:path w="3175000" h="410210">
                  <a:moveTo>
                    <a:pt x="3174619" y="0"/>
                  </a:moveTo>
                  <a:lnTo>
                    <a:pt x="0" y="409733"/>
                  </a:lnTo>
                </a:path>
              </a:pathLst>
            </a:custGeom>
            <a:ln w="5714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8345" y="3901676"/>
              <a:ext cx="267970" cy="255904"/>
            </a:xfrm>
            <a:custGeom>
              <a:avLst/>
              <a:gdLst/>
              <a:ahLst/>
              <a:cxnLst/>
              <a:rect l="l" t="t" r="r" b="b"/>
              <a:pathLst>
                <a:path w="267969" h="255904">
                  <a:moveTo>
                    <a:pt x="217157" y="0"/>
                  </a:moveTo>
                  <a:lnTo>
                    <a:pt x="206224" y="691"/>
                  </a:lnTo>
                  <a:lnTo>
                    <a:pt x="196042" y="5701"/>
                  </a:lnTo>
                  <a:lnTo>
                    <a:pt x="0" y="156733"/>
                  </a:lnTo>
                  <a:lnTo>
                    <a:pt x="227965" y="253039"/>
                  </a:lnTo>
                  <a:lnTo>
                    <a:pt x="239085" y="255299"/>
                  </a:lnTo>
                  <a:lnTo>
                    <a:pt x="249835" y="253193"/>
                  </a:lnTo>
                  <a:lnTo>
                    <a:pt x="259011" y="247210"/>
                  </a:lnTo>
                  <a:lnTo>
                    <a:pt x="265408" y="237837"/>
                  </a:lnTo>
                  <a:lnTo>
                    <a:pt x="267668" y="226718"/>
                  </a:lnTo>
                  <a:lnTo>
                    <a:pt x="265561" y="215967"/>
                  </a:lnTo>
                  <a:lnTo>
                    <a:pt x="259578" y="206791"/>
                  </a:lnTo>
                  <a:lnTo>
                    <a:pt x="250206" y="200394"/>
                  </a:lnTo>
                  <a:lnTo>
                    <a:pt x="112488" y="142214"/>
                  </a:lnTo>
                  <a:lnTo>
                    <a:pt x="230921" y="50973"/>
                  </a:lnTo>
                  <a:lnTo>
                    <a:pt x="238361" y="42407"/>
                  </a:lnTo>
                  <a:lnTo>
                    <a:pt x="241819" y="32012"/>
                  </a:lnTo>
                  <a:lnTo>
                    <a:pt x="241127" y="21080"/>
                  </a:lnTo>
                  <a:lnTo>
                    <a:pt x="236118" y="10899"/>
                  </a:lnTo>
                  <a:lnTo>
                    <a:pt x="227551" y="3458"/>
                  </a:lnTo>
                  <a:lnTo>
                    <a:pt x="217157" y="0"/>
                  </a:lnTo>
                  <a:close/>
                </a:path>
              </a:pathLst>
            </a:custGeom>
            <a:solidFill>
              <a:srgbClr val="FFF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10497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CE5240B-F62A-AD70-715F-B44817DAB08C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B119C9-11D4-4095-988C-D667110D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64" y="1737099"/>
            <a:ext cx="7049298" cy="36477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6901" y="2444413"/>
            <a:ext cx="1696085" cy="1945238"/>
          </a:xfrm>
          <a:custGeom>
            <a:avLst/>
            <a:gdLst/>
            <a:ahLst/>
            <a:cxnLst/>
            <a:rect l="l" t="t" r="r" b="b"/>
            <a:pathLst>
              <a:path w="1696085" h="1200785">
                <a:moveTo>
                  <a:pt x="1695514" y="0"/>
                </a:moveTo>
                <a:lnTo>
                  <a:pt x="0" y="0"/>
                </a:lnTo>
                <a:lnTo>
                  <a:pt x="0" y="1200328"/>
                </a:lnTo>
                <a:lnTo>
                  <a:pt x="1695514" y="1200328"/>
                </a:lnTo>
                <a:lnTo>
                  <a:pt x="1695514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01" y="2444413"/>
            <a:ext cx="1696085" cy="1200785"/>
          </a:xfrm>
          <a:custGeom>
            <a:avLst/>
            <a:gdLst/>
            <a:ahLst/>
            <a:cxnLst/>
            <a:rect l="l" t="t" r="r" b="b"/>
            <a:pathLst>
              <a:path w="1696085" h="1200785">
                <a:moveTo>
                  <a:pt x="0" y="0"/>
                </a:moveTo>
                <a:lnTo>
                  <a:pt x="1695514" y="0"/>
                </a:lnTo>
                <a:lnTo>
                  <a:pt x="1695514" y="1200328"/>
                </a:lnTo>
                <a:lnTo>
                  <a:pt x="0" y="120032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3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3116" y="269812"/>
            <a:ext cx="685882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rtl="0">
              <a:spcBef>
                <a:spcPts val="100"/>
              </a:spcBef>
            </a:pPr>
            <a:r>
              <a:rPr lang="pt-BR" spc="-5" dirty="0"/>
              <a:t>Interface do Usuário do </a:t>
            </a:r>
            <a:r>
              <a:rPr lang="pt-BR" i="1" spc="-5" dirty="0" err="1"/>
              <a:t>Slicer</a:t>
            </a:r>
            <a:endParaRPr lang="es-MX" i="1"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00147" y="2615753"/>
            <a:ext cx="1540510" cy="16614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635" algn="ctr">
              <a:lnSpc>
                <a:spcPct val="98800"/>
              </a:lnSpc>
              <a:spcBef>
                <a:spcPts val="125"/>
              </a:spcBef>
            </a:pPr>
            <a:r>
              <a:rPr lang="pt-BR" sz="1800" dirty="0">
                <a:latin typeface="Calibri"/>
                <a:cs typeface="Calibri"/>
              </a:rPr>
              <a:t>Painel de Interface do Usuário (UI) do módulo de boas-vindas do </a:t>
            </a:r>
            <a:r>
              <a:rPr lang="pt-BR" sz="1800" i="1" dirty="0" err="1">
                <a:latin typeface="Calibri"/>
                <a:cs typeface="Calibri"/>
              </a:rPr>
              <a:t>Slicer</a:t>
            </a:r>
            <a:endParaRPr lang="pt-BR" sz="1800" i="1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36791" y="5877486"/>
            <a:ext cx="2889742" cy="369570"/>
          </a:xfrm>
          <a:custGeom>
            <a:avLst/>
            <a:gdLst/>
            <a:ahLst/>
            <a:cxnLst/>
            <a:rect l="l" t="t" r="r" b="b"/>
            <a:pathLst>
              <a:path w="2617470" h="369570">
                <a:moveTo>
                  <a:pt x="2616888" y="0"/>
                </a:moveTo>
                <a:lnTo>
                  <a:pt x="0" y="0"/>
                </a:lnTo>
                <a:lnTo>
                  <a:pt x="0" y="369331"/>
                </a:lnTo>
                <a:lnTo>
                  <a:pt x="2616888" y="369331"/>
                </a:lnTo>
                <a:lnTo>
                  <a:pt x="2616888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87609" y="5910279"/>
            <a:ext cx="3161774" cy="323164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58445">
              <a:spcBef>
                <a:spcPts val="359"/>
              </a:spcBef>
            </a:pPr>
            <a:r>
              <a:rPr lang="es-MX" sz="1800" dirty="0">
                <a:latin typeface="Calibri"/>
                <a:cs typeface="Calibri"/>
              </a:rPr>
              <a:t>Visualizadores </a:t>
            </a:r>
            <a:r>
              <a:rPr lang="es-MX" sz="1800" dirty="0" err="1">
                <a:latin typeface="Calibri"/>
                <a:cs typeface="Calibri"/>
              </a:rPr>
              <a:t>anatômicos</a:t>
            </a:r>
            <a:r>
              <a:rPr lang="es-MX" sz="1800" dirty="0">
                <a:latin typeface="Calibri"/>
                <a:cs typeface="Calibri"/>
              </a:rPr>
              <a:t> 2D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2178" y="5509206"/>
            <a:ext cx="2738755" cy="32765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0165" rIns="0" bIns="0" rtlCol="0">
            <a:spAutoFit/>
          </a:bodyPr>
          <a:lstStyle/>
          <a:p>
            <a:pPr marL="496570">
              <a:spcBef>
                <a:spcPts val="395"/>
              </a:spcBef>
            </a:pPr>
            <a:r>
              <a:rPr lang="es-MX" sz="1800" dirty="0">
                <a:latin typeface="Calibri"/>
                <a:cs typeface="Calibri"/>
              </a:rPr>
              <a:t>Sonda de dados</a:t>
            </a:r>
          </a:p>
        </p:txBody>
      </p:sp>
      <p:sp>
        <p:nvSpPr>
          <p:cNvPr id="12" name="object 12"/>
          <p:cNvSpPr/>
          <p:nvPr/>
        </p:nvSpPr>
        <p:spPr>
          <a:xfrm>
            <a:off x="6134359" y="1254352"/>
            <a:ext cx="2267121" cy="369570"/>
          </a:xfrm>
          <a:custGeom>
            <a:avLst/>
            <a:gdLst/>
            <a:ahLst/>
            <a:cxnLst/>
            <a:rect l="l" t="t" r="r" b="b"/>
            <a:pathLst>
              <a:path w="1255395" h="369569">
                <a:moveTo>
                  <a:pt x="1255130" y="0"/>
                </a:moveTo>
                <a:lnTo>
                  <a:pt x="0" y="0"/>
                </a:lnTo>
                <a:lnTo>
                  <a:pt x="0" y="369332"/>
                </a:lnTo>
                <a:lnTo>
                  <a:pt x="1255130" y="369332"/>
                </a:lnTo>
                <a:lnTo>
                  <a:pt x="1255130" y="0"/>
                </a:lnTo>
                <a:close/>
              </a:path>
            </a:pathLst>
          </a:custGeom>
          <a:solidFill>
            <a:srgbClr val="FFF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21872" y="1267316"/>
            <a:ext cx="2617470" cy="323164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73050">
              <a:spcBef>
                <a:spcPts val="359"/>
              </a:spcBef>
            </a:pPr>
            <a:r>
              <a:rPr lang="es-MX" sz="1800" dirty="0">
                <a:latin typeface="Calibri"/>
                <a:cs typeface="Calibri"/>
              </a:rPr>
              <a:t>Barra de </a:t>
            </a:r>
            <a:r>
              <a:rPr lang="es-MX" sz="1800" dirty="0" err="1">
                <a:latin typeface="Calibri"/>
                <a:cs typeface="Calibri"/>
              </a:rPr>
              <a:t>ferramentas</a:t>
            </a:r>
            <a:endParaRPr lang="es-MX" sz="1800" dirty="0">
              <a:latin typeface="Calibri"/>
              <a:cs typeface="Calibri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60B2746-357A-461B-985D-2C07671A353E}"/>
              </a:ext>
            </a:extLst>
          </p:cNvPr>
          <p:cNvGrpSpPr/>
          <p:nvPr/>
        </p:nvGrpSpPr>
        <p:grpSpPr>
          <a:xfrm>
            <a:off x="5105401" y="1396380"/>
            <a:ext cx="1073346" cy="689428"/>
            <a:chOff x="5064673" y="1333934"/>
            <a:chExt cx="910243" cy="739832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4673" y="1333934"/>
              <a:ext cx="910243" cy="7398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32536" y="1368459"/>
              <a:ext cx="687705" cy="523240"/>
            </a:xfrm>
            <a:custGeom>
              <a:avLst/>
              <a:gdLst/>
              <a:ahLst/>
              <a:cxnLst/>
              <a:rect l="l" t="t" r="r" b="b"/>
              <a:pathLst>
                <a:path w="687704" h="523239">
                  <a:moveTo>
                    <a:pt x="687432" y="0"/>
                  </a:moveTo>
                  <a:lnTo>
                    <a:pt x="0" y="522858"/>
                  </a:lnTo>
                </a:path>
              </a:pathLst>
            </a:custGeom>
            <a:ln w="253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474" y="1795392"/>
              <a:ext cx="121080" cy="11118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4767" y="2132214"/>
            <a:ext cx="3582238" cy="265176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820087" y="2132214"/>
            <a:ext cx="3095538" cy="2560960"/>
          </a:xfrm>
          <a:custGeom>
            <a:avLst/>
            <a:gdLst/>
            <a:ahLst/>
            <a:cxnLst/>
            <a:rect l="l" t="t" r="r" b="b"/>
            <a:pathLst>
              <a:path w="2972435" h="2540000">
                <a:moveTo>
                  <a:pt x="0" y="0"/>
                </a:moveTo>
                <a:lnTo>
                  <a:pt x="2972017" y="0"/>
                </a:lnTo>
                <a:lnTo>
                  <a:pt x="2972017" y="2539834"/>
                </a:lnTo>
                <a:lnTo>
                  <a:pt x="0" y="25398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D76E2A1-46B2-2EA0-67CE-A9566FD9B5B2}"/>
              </a:ext>
            </a:extLst>
          </p:cNvPr>
          <p:cNvGrpSpPr/>
          <p:nvPr/>
        </p:nvGrpSpPr>
        <p:grpSpPr>
          <a:xfrm rot="695359">
            <a:off x="1174886" y="4643423"/>
            <a:ext cx="756458" cy="586047"/>
            <a:chOff x="1096902" y="5231700"/>
            <a:chExt cx="756458" cy="586047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902" y="5231700"/>
              <a:ext cx="756458" cy="5860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50109" y="5374639"/>
              <a:ext cx="535940" cy="367665"/>
            </a:xfrm>
            <a:custGeom>
              <a:avLst/>
              <a:gdLst/>
              <a:ahLst/>
              <a:cxnLst/>
              <a:rect l="l" t="t" r="r" b="b"/>
              <a:pathLst>
                <a:path w="535939" h="367664">
                  <a:moveTo>
                    <a:pt x="0" y="367533"/>
                  </a:moveTo>
                  <a:lnTo>
                    <a:pt x="535635" y="0"/>
                  </a:lnTo>
                </a:path>
              </a:pathLst>
            </a:custGeom>
            <a:ln w="25399">
              <a:solidFill>
                <a:srgbClr val="FFF3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4585" y="5360378"/>
              <a:ext cx="121942" cy="10850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10497" y="619571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5800F60-BFDE-3E18-4448-9EC0D15FE68E}"/>
              </a:ext>
            </a:extLst>
          </p:cNvPr>
          <p:cNvSpPr txBox="1"/>
          <p:nvPr/>
        </p:nvSpPr>
        <p:spPr>
          <a:xfrm>
            <a:off x="3339339" y="6350624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3539" y="2241203"/>
            <a:ext cx="1797484" cy="327654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50165" rIns="0" bIns="0" rtlCol="0">
            <a:spAutoFit/>
          </a:bodyPr>
          <a:lstStyle/>
          <a:p>
            <a:pPr marL="167640">
              <a:spcBef>
                <a:spcPts val="395"/>
              </a:spcBef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</a:rPr>
              <a:t>Visualizador 3D</a:t>
            </a:r>
            <a:endParaRPr sz="1800" dirty="0">
              <a:cs typeface="Calibri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D229FE16-ED9B-BA74-BED1-EBFE81538FF5}"/>
              </a:ext>
            </a:extLst>
          </p:cNvPr>
          <p:cNvGrpSpPr/>
          <p:nvPr/>
        </p:nvGrpSpPr>
        <p:grpSpPr>
          <a:xfrm rot="2737923">
            <a:off x="7631185" y="5022930"/>
            <a:ext cx="583138" cy="799071"/>
            <a:chOff x="7720788" y="4914884"/>
            <a:chExt cx="789709" cy="90193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0788" y="4914884"/>
              <a:ext cx="789709" cy="90193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883254" y="5062357"/>
              <a:ext cx="570230" cy="681355"/>
            </a:xfrm>
            <a:custGeom>
              <a:avLst/>
              <a:gdLst/>
              <a:ahLst/>
              <a:cxnLst/>
              <a:rect l="l" t="t" r="r" b="b"/>
              <a:pathLst>
                <a:path w="570229" h="681354">
                  <a:moveTo>
                    <a:pt x="569783" y="680784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7078" y="5043029"/>
              <a:ext cx="113496" cy="119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F5D9113-E2BE-4C49-90FE-A09FDBA3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1577274"/>
            <a:ext cx="9144000" cy="46792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574881"/>
            <a:ext cx="59467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rtl="0">
              <a:spcBef>
                <a:spcPts val="100"/>
              </a:spcBef>
            </a:pPr>
            <a:r>
              <a:rPr lang="es-MX" dirty="0"/>
              <a:t>Módulo de boas-</a:t>
            </a:r>
            <a:r>
              <a:rPr lang="es-MX" dirty="0" err="1"/>
              <a:t>vindas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343400" y="1692968"/>
            <a:ext cx="4524375" cy="1894749"/>
          </a:xfrm>
          <a:prstGeom prst="rect">
            <a:avLst/>
          </a:prstGeom>
          <a:solidFill>
            <a:srgbClr val="FFF39D"/>
          </a:solidFill>
        </p:spPr>
        <p:txBody>
          <a:bodyPr vert="horz" wrap="square" lIns="0" tIns="47625" rIns="0" bIns="0" rtlCol="0">
            <a:spAutoFit/>
          </a:bodyPr>
          <a:lstStyle/>
          <a:p>
            <a:pPr marL="90805" marR="278130">
              <a:lnSpc>
                <a:spcPct val="99500"/>
              </a:lnSpc>
              <a:spcBef>
                <a:spcPts val="375"/>
              </a:spcBef>
            </a:pPr>
            <a:r>
              <a:rPr lang="pt-BR" sz="2400" dirty="0">
                <a:latin typeface="Calibri"/>
                <a:cs typeface="Calibri"/>
              </a:rPr>
              <a:t>A guia “Documentação e Tutoriais” contém </a:t>
            </a:r>
            <a:r>
              <a:rPr lang="pt-BR" sz="2400" i="1" dirty="0">
                <a:latin typeface="Calibri"/>
                <a:cs typeface="Calibri"/>
              </a:rPr>
              <a:t>links</a:t>
            </a:r>
            <a:r>
              <a:rPr lang="pt-BR" sz="2400" dirty="0">
                <a:latin typeface="Calibri"/>
                <a:cs typeface="Calibri"/>
              </a:rPr>
              <a:t> para o compêndio de treinamento e as páginas de documentação da versão 4.8 [5.3.0] do </a:t>
            </a:r>
            <a:r>
              <a:rPr lang="pt-BR" sz="2400" i="1" dirty="0">
                <a:latin typeface="Calibri"/>
                <a:cs typeface="Calibri"/>
              </a:rPr>
              <a:t>3D </a:t>
            </a:r>
            <a:r>
              <a:rPr lang="pt-BR" sz="2400" i="1" dirty="0" err="1">
                <a:latin typeface="Calibri"/>
                <a:cs typeface="Calibri"/>
              </a:rPr>
              <a:t>Slicer</a:t>
            </a:r>
            <a:r>
              <a:rPr lang="pt-BR" sz="2400" dirty="0">
                <a:latin typeface="Calibri"/>
                <a:cs typeface="Calibri"/>
              </a:rPr>
              <a:t>.</a:t>
            </a:r>
            <a:endParaRPr lang="es-ES"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 rot="1429891">
            <a:off x="1095082" y="1926764"/>
            <a:ext cx="3061713" cy="2294807"/>
            <a:chOff x="3162993" y="3154679"/>
            <a:chExt cx="1197610" cy="14966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2993" y="3154679"/>
              <a:ext cx="1197032" cy="14962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26266" y="3186187"/>
              <a:ext cx="977265" cy="1278890"/>
            </a:xfrm>
            <a:custGeom>
              <a:avLst/>
              <a:gdLst/>
              <a:ahLst/>
              <a:cxnLst/>
              <a:rect l="l" t="t" r="r" b="b"/>
              <a:pathLst>
                <a:path w="977264" h="1278889">
                  <a:moveTo>
                    <a:pt x="976790" y="0"/>
                  </a:moveTo>
                  <a:lnTo>
                    <a:pt x="0" y="1278460"/>
                  </a:lnTo>
                </a:path>
              </a:pathLst>
            </a:custGeom>
            <a:ln w="253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0964" y="4363639"/>
              <a:ext cx="111297" cy="12103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E711C0D8-8761-F411-714D-0E9A6300ED3C}"/>
              </a:ext>
            </a:extLst>
          </p:cNvPr>
          <p:cNvSpPr txBox="1"/>
          <p:nvPr/>
        </p:nvSpPr>
        <p:spPr>
          <a:xfrm>
            <a:off x="3202622" y="6414411"/>
            <a:ext cx="2738755" cy="3744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92810" marR="5080" indent="-880744">
              <a:lnSpc>
                <a:spcPts val="1400"/>
              </a:lnSpc>
              <a:spcBef>
                <a:spcPts val="120"/>
              </a:spcBef>
            </a:pP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Bem-vindos ao </a:t>
            </a:r>
            <a:r>
              <a:rPr lang="pt-BR" sz="1200" i="1" dirty="0" err="1">
                <a:solidFill>
                  <a:srgbClr val="898989"/>
                </a:solidFill>
                <a:latin typeface="Calibri"/>
                <a:cs typeface="Calibri"/>
              </a:rPr>
              <a:t>Slicer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– Dra.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 NA-MIC </a:t>
            </a:r>
            <a:r>
              <a:rPr lang="pt-BR" sz="1200" spc="-26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ARR</a:t>
            </a:r>
            <a:r>
              <a:rPr lang="pt-BR"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pt-BR" sz="1200" dirty="0">
                <a:solidFill>
                  <a:srgbClr val="898989"/>
                </a:solidFill>
                <a:latin typeface="Calibri"/>
                <a:cs typeface="Calibri"/>
              </a:rPr>
              <a:t>2011-2024</a:t>
            </a:r>
            <a:endParaRPr lang="pt-BR"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3DFBF2067F09144B2487A8629A4A54D" ma:contentTypeVersion="14" ma:contentTypeDescription="Crear nuevo documento." ma:contentTypeScope="" ma:versionID="dd47fb52aaf91281ed791a954f16ec5c">
  <xsd:schema xmlns:xsd="http://www.w3.org/2001/XMLSchema" xmlns:xs="http://www.w3.org/2001/XMLSchema" xmlns:p="http://schemas.microsoft.com/office/2006/metadata/properties" xmlns:ns2="d598e6c2-f6e2-4d0d-800b-dd9bc658a319" xmlns:ns3="098f7cbb-c9e9-450d-82ba-91729ba27895" targetNamespace="http://schemas.microsoft.com/office/2006/metadata/properties" ma:root="true" ma:fieldsID="af20de708db46f99f2a739a1709beac4" ns2:_="" ns3:_="">
    <xsd:import namespace="d598e6c2-f6e2-4d0d-800b-dd9bc658a319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8e6c2-f6e2-4d0d-800b-dd9bc658a3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598e6c2-f6e2-4d0d-800b-dd9bc658a31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6D9C2-F169-4EB1-91A8-1B73EBB883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98e6c2-f6e2-4d0d-800b-dd9bc658a319"/>
    <ds:schemaRef ds:uri="098f7cbb-c9e9-450d-82ba-91729ba27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E077EF-ECA8-4C79-A11D-16054A8A18E7}">
  <ds:schemaRefs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55b88066-6139-452f-b4e6-9ce71b91b1a6"/>
    <ds:schemaRef ds:uri="baa3d55f-6258-4c2d-8b4a-4c37ed9d79f7"/>
    <ds:schemaRef ds:uri="http://www.w3.org/XML/1998/namespace"/>
    <ds:schemaRef ds:uri="098f7cbb-c9e9-450d-82ba-91729ba27895"/>
    <ds:schemaRef ds:uri="d598e6c2-f6e2-4d0d-800b-dd9bc658a319"/>
  </ds:schemaRefs>
</ds:datastoreItem>
</file>

<file path=customXml/itemProps3.xml><?xml version="1.0" encoding="utf-8"?>
<ds:datastoreItem xmlns:ds="http://schemas.openxmlformats.org/officeDocument/2006/customXml" ds:itemID="{710F08A2-84A3-411C-9FB7-5E80AFCD5F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</TotalTime>
  <Words>871</Words>
  <Application>Microsoft Office PowerPoint</Application>
  <PresentationFormat>Apresentação na tela (4:3)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Arial MT</vt:lpstr>
      <vt:lpstr>Calibri</vt:lpstr>
      <vt:lpstr>Office Theme</vt:lpstr>
      <vt:lpstr>Bem-vindos ao Slicer</vt:lpstr>
      <vt:lpstr>Objetivo </vt:lpstr>
      <vt:lpstr>Noções básicas do Slicer 5.6.2</vt:lpstr>
      <vt:lpstr>Noções básicas do Slicer 5.3.0</vt:lpstr>
      <vt:lpstr>Plataformas compatíveis</vt:lpstr>
      <vt:lpstr>3D Slicer versão 5.6.2</vt:lpstr>
      <vt:lpstr>Bem-vindos ao Slicer</vt:lpstr>
      <vt:lpstr>Interface do Usuário do Slicer</vt:lpstr>
      <vt:lpstr>Módulo de boas-vindas</vt:lpstr>
      <vt:lpstr>Treinamento e Documentação do Slicer 5.6.2</vt:lpstr>
      <vt:lpstr>Módulo de boas-vindas</vt:lpstr>
      <vt:lpstr>Dados de exemplo</vt:lpstr>
      <vt:lpstr>Dados de exemplo</vt:lpstr>
      <vt:lpstr>Dados de exemplo</vt:lpstr>
      <vt:lpstr>Módulo de boas-vindas</vt:lpstr>
      <vt:lpstr>Conjunto de dados de exemplo MR Head</vt:lpstr>
      <vt:lpstr>Conjunto de dados da amostra de RM cerebral</vt:lpstr>
      <vt:lpstr>Conjunto de dados da amostra de RM cerebral</vt:lpstr>
      <vt:lpstr>Mais informações</vt:lpstr>
      <vt:lpstr>Mais informações</vt:lpstr>
      <vt:lpstr>Agradecimentos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 a Slicer</dc:title>
  <dc:creator>Abigail Mercado</dc:creator>
  <cp:lastModifiedBy>Autor</cp:lastModifiedBy>
  <cp:revision>30</cp:revision>
  <dcterms:created xsi:type="dcterms:W3CDTF">2023-05-16T20:09:46Z</dcterms:created>
  <dcterms:modified xsi:type="dcterms:W3CDTF">2024-06-25T01:38:50Z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0x01010003DFBF2067F09144B2487A8629A4A54D</vt:lpwstr>
  </property>
</Properties>
</file>